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60" r:id="rId3"/>
    <p:sldId id="266" r:id="rId4"/>
    <p:sldId id="265" r:id="rId5"/>
    <p:sldId id="291" r:id="rId6"/>
    <p:sldId id="296" r:id="rId7"/>
    <p:sldId id="302" r:id="rId8"/>
    <p:sldId id="280" r:id="rId9"/>
    <p:sldId id="279" r:id="rId10"/>
    <p:sldId id="268" r:id="rId11"/>
    <p:sldId id="270" r:id="rId12"/>
    <p:sldId id="27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0171" autoAdjust="0"/>
  </p:normalViewPr>
  <p:slideViewPr>
    <p:cSldViewPr snapToGrid="0">
      <p:cViewPr varScale="1">
        <p:scale>
          <a:sx n="50" d="100"/>
          <a:sy n="50" d="100"/>
        </p:scale>
        <p:origin x="100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CADAC-6A64-43F5-8901-E3E6C1C27259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BC234-6772-4776-8FD0-08FA0F7DB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88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Представляет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BC234-6772-4776-8FD0-08FA0F7DBDD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953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Лингвострановедческий проект «Весь мир на ладони» 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 с целью поддержания мотивации к изучению иностранного языка. Участники проекта получают информацию о стране, особенностях культуры, что способствует развитию коммуникативной компетентности учащихся, способности использовать полученные знания.</a:t>
            </a: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BC234-6772-4776-8FD0-08FA0F7DBDD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868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Развивающий проект «Клуб общения на английском языке с носителем языка» 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 с целью развития неподготовленной речи и способствует расширению культурного кругозора наших пользователей. Дискуссии предоставляют присутствующим возможность слушать носителя языка и вести беседы на самые разные темы в 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дружелюбной 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атмосфере, не боясь ошибиться.</a:t>
            </a:r>
            <a:r>
              <a:rPr lang="ru-RU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непринуждённых бесед гости рассказывали о своих успехах, советовались, обменивались опытом, задавали вопросы и высказывали свою точку зрения, обогащали свой словарный запас новыми терминами, закрепляли навыки разговорной речи.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Подобные встречи являются свидетельством эффективности работы Клуба и его практической пользы. В Клубе есть свой актив, число посетителей не ограничено.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t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Модератором Клуба выступили Мозес Айзек Тони студент Энергетического университета из Нигерии, затем Махмуд Шахин - студент КФУ из Египта. </a:t>
            </a:r>
          </a:p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2017 год проведено 17 встреч, 114 участников.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BC234-6772-4776-8FD0-08FA0F7DBDD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312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носят развивающий просветительский характер, сопровождаются красочными презентациями, созданными в </a:t>
            </a: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Уроки проходят у вас в школе или в нашем отделе (К. Маркса, 36). Занятия могут проводится как на русском, так и на иностранном языке (частично или полностью). Стоимость – 50 руб. с человека (согласно прейскуранту дополнительных услуг библиотеки, утвержденного приказом от 07.02.2018г.).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мероприятия, беседы, диспуты проходят в непринуждённой, эмоционально тёплой и позитивной атмосфере. Добро пожаловать в отдел литературы на иностранных языках Национальной библиотеки РТ.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 адрес: ул. к. Маркса, 36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Тел. для справок: 292 50 49, 292 25 20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BC234-6772-4776-8FD0-08FA0F7DBDD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292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Отдел литературы на иностранных языках Национальной библиотеки РТ насчитывает более 30тысяч документов на 50 языках мира, фонд отдела универсальный.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отдел представляет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педагогам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иностранному языку развивающие проекты, нацеленных на развитие внимания, памяти, мышления и речи учащихся и расширения кругозора. 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BC234-6772-4776-8FD0-08FA0F7DBDD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577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Проекты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BC234-6772-4776-8FD0-08FA0F7DBDD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892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Литературный проект «Я - читатель»  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 на популяризацию чтения литературы зарубежных авторов, на формирование культуры чтения среди подрастающего поколения и интереса к книге, библиотеке, детей младшего и среднего школьного возраста, а также на развитие творческого потенциала детей.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BC234-6772-4776-8FD0-08FA0F7DBDD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52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представляет собой цикл обзорно-информационных встреч, где дети знакомятся с автором и его произведением. 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Были показаны презентации по зарубежным произведениям 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Бонда Медвежонок </a:t>
            </a:r>
            <a:r>
              <a:rPr lang="ru-RU" sz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Паддингтон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Д. Р. Р. </a:t>
            </a:r>
            <a:r>
              <a:rPr lang="ru-RU" sz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Толкина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Хоббит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или Туда и обратно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 Э.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Приключения барона  Мюнхгаузена, Ж. Верна Вокруг света за 80 дней,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BC234-6772-4776-8FD0-08FA0F7DBDD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967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Туве </a:t>
            </a:r>
            <a:r>
              <a:rPr lang="ru-RU" sz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Янссон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Мумми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-тролли, </a:t>
            </a:r>
            <a:r>
              <a:rPr lang="ru-RU" sz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Сельмы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Лагерлёф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Нильс 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Удивительное путешествие Нильса </a:t>
            </a:r>
            <a:r>
              <a:rPr lang="ru-RU" sz="1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Хольгерссона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дикими гусями,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Алана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Милна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Винни-Пух и все-все-все,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Астрид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Лингрен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Малыш 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Карлсон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и другие.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BC234-6772-4776-8FD0-08FA0F7DBDD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217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Получают краткую информацию о стране писателя, составляют заметку о пройденном материале, таким образом формируя свое читательское портфолио.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BC234-6772-4776-8FD0-08FA0F7DBDD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151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проводится мастер-класс по теме произведения – это и рисунки, оригами, лепка героев произведений, изготовление открыток и другие поделки.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Занятия-презентации, библиотечные уроки стационарного 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внестационарного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обслуживания пользователей проходили в стенах лицея № 116, гимназий № 3 и № 36 для учащихся начальной школы. Были представлены презентации по произведениям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Джани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Родари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Приключение голубой стрелы,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Пауля Маара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Семь суббот на неделе,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Нурдквист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Петсон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Финдус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Мадам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Мари-Катрин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д”Онуа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Прнцесса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-кошка, Л.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Муур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Крошка Енот, Л. Н.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Толстой и иностранные языки, Л. Н. Толстой 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Липунюшка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также библиотечный урок по казахским сказкам.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BC234-6772-4776-8FD0-08FA0F7DBDD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005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состоялось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2018г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- 16 встреч, 433 участника. 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BC234-6772-4776-8FD0-08FA0F7DBDD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28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72D1-08FC-4FD1-A86E-D88CBC2B60C7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2C8-6476-40B0-BA67-17DE19126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755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72D1-08FC-4FD1-A86E-D88CBC2B60C7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2C8-6476-40B0-BA67-17DE19126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41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72D1-08FC-4FD1-A86E-D88CBC2B60C7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2C8-6476-40B0-BA67-17DE19126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57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72D1-08FC-4FD1-A86E-D88CBC2B60C7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2C8-6476-40B0-BA67-17DE19126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404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72D1-08FC-4FD1-A86E-D88CBC2B60C7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2C8-6476-40B0-BA67-17DE19126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73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72D1-08FC-4FD1-A86E-D88CBC2B60C7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2C8-6476-40B0-BA67-17DE19126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29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72D1-08FC-4FD1-A86E-D88CBC2B60C7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2C8-6476-40B0-BA67-17DE19126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5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72D1-08FC-4FD1-A86E-D88CBC2B60C7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2C8-6476-40B0-BA67-17DE19126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51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72D1-08FC-4FD1-A86E-D88CBC2B60C7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2C8-6476-40B0-BA67-17DE19126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85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72D1-08FC-4FD1-A86E-D88CBC2B60C7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2C8-6476-40B0-BA67-17DE19126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2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72D1-08FC-4FD1-A86E-D88CBC2B60C7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2C8-6476-40B0-BA67-17DE19126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71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E72D1-08FC-4FD1-A86E-D88CBC2B60C7}" type="datetimeFigureOut">
              <a:rPr lang="ru-RU" smtClean="0"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1B2C8-6476-40B0-BA67-17DE19126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34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8867" y="193872"/>
            <a:ext cx="13163404" cy="13459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b="1" dirty="0" smtClean="0">
                <a:latin typeface="+mn-lt"/>
                <a:cs typeface="Arial" panose="020B0604020202020204" pitchFamily="34" charset="0"/>
              </a:rPr>
              <a:t>Национальная библиотека Республики Татарстан</a:t>
            </a:r>
            <a:br>
              <a:rPr lang="ru-RU" b="1" dirty="0" smtClean="0">
                <a:latin typeface="+mn-lt"/>
                <a:cs typeface="Arial" panose="020B0604020202020204" pitchFamily="34" charset="0"/>
              </a:rPr>
            </a:br>
            <a:r>
              <a:rPr lang="ru-RU" b="1" dirty="0" smtClean="0">
                <a:latin typeface="+mn-lt"/>
                <a:cs typeface="Arial" panose="020B0604020202020204" pitchFamily="34" charset="0"/>
              </a:rPr>
              <a:t>                     </a:t>
            </a:r>
            <a:r>
              <a:rPr lang="ru-RU" b="1" dirty="0" smtClean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отдел </a:t>
            </a:r>
            <a:r>
              <a:rPr lang="ru-RU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литературы на иностранных языках</a:t>
            </a:r>
            <a:r>
              <a:rPr lang="ru-RU" sz="800" b="1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ru-RU" sz="800" b="1" dirty="0" smtClean="0">
                <a:latin typeface="+mn-lt"/>
                <a:cs typeface="Arial" panose="020B0604020202020204" pitchFamily="34" charset="0"/>
              </a:rPr>
            </a:br>
            <a:r>
              <a:rPr lang="ru-RU" b="1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ru-RU" b="1" dirty="0" smtClean="0">
                <a:latin typeface="+mn-lt"/>
                <a:cs typeface="Arial" panose="020B0604020202020204" pitchFamily="34" charset="0"/>
              </a:rPr>
            </a:br>
            <a:r>
              <a:rPr lang="en-US" b="1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+mn-lt"/>
                <a:cs typeface="Arial" panose="020B0604020202020204" pitchFamily="34" charset="0"/>
              </a:rPr>
            </a:br>
            <a:r>
              <a:rPr lang="ru-RU" b="1" dirty="0" smtClean="0">
                <a:latin typeface="+mn-lt"/>
                <a:cs typeface="Arial" panose="020B0604020202020204" pitchFamily="34" charset="0"/>
              </a:rPr>
              <a:t>                           </a:t>
            </a:r>
            <a:endParaRPr lang="ru-RU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8351" y="2765685"/>
            <a:ext cx="9188971" cy="823912"/>
          </a:xfrm>
        </p:spPr>
        <p:txBody>
          <a:bodyPr>
            <a:normAutofit/>
          </a:bodyPr>
          <a:lstStyle/>
          <a:p>
            <a:pPr algn="ctr"/>
            <a:endParaRPr lang="ru-RU" sz="4000" b="0" dirty="0" smtClean="0"/>
          </a:p>
          <a:p>
            <a:pPr algn="ctr"/>
            <a:endParaRPr lang="ru-RU" sz="4000" b="0" dirty="0"/>
          </a:p>
          <a:p>
            <a:pPr algn="ctr"/>
            <a:endParaRPr lang="ru-RU" sz="4000" b="0" dirty="0" smtClean="0"/>
          </a:p>
          <a:p>
            <a:pPr algn="ctr"/>
            <a:endParaRPr lang="ru-RU" sz="16000" b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06007" y="5804601"/>
            <a:ext cx="5157787" cy="32228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11200" dirty="0" smtClean="0"/>
              <a:t>Казань, сентябрь, 2018</a:t>
            </a:r>
          </a:p>
          <a:p>
            <a:pPr marL="0" indent="0" algn="ctr">
              <a:buNone/>
            </a:pP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721529" y="4326239"/>
            <a:ext cx="3957404" cy="145277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11200" dirty="0" smtClean="0"/>
              <a:t>Выполнила:</a:t>
            </a:r>
          </a:p>
          <a:p>
            <a:pPr marL="0" indent="0" algn="ctr">
              <a:buNone/>
            </a:pPr>
            <a:r>
              <a:rPr lang="ru-RU" sz="11200" dirty="0" smtClean="0"/>
              <a:t>  зав. отделом</a:t>
            </a:r>
          </a:p>
          <a:p>
            <a:pPr marL="0" indent="0" algn="ctr">
              <a:buNone/>
            </a:pPr>
            <a:r>
              <a:rPr lang="ru-RU" sz="11200" dirty="0" smtClean="0"/>
              <a:t>           </a:t>
            </a:r>
            <a:r>
              <a:rPr lang="ru-RU" sz="11200" dirty="0" err="1" smtClean="0"/>
              <a:t>Насыбуллина</a:t>
            </a:r>
            <a:r>
              <a:rPr lang="ru-RU" sz="11200" dirty="0" smtClean="0"/>
              <a:t> Т. А.</a:t>
            </a:r>
            <a:endParaRPr lang="ru-RU" sz="1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6" y="323258"/>
            <a:ext cx="786149" cy="108714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056" y="1611712"/>
            <a:ext cx="5113557" cy="430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74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29" y="1115953"/>
            <a:ext cx="1177187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+mn-lt"/>
              </a:rPr>
              <a:t/>
            </a:r>
            <a:br>
              <a:rPr lang="ru-RU" b="1" i="1" dirty="0" smtClean="0">
                <a:latin typeface="+mn-lt"/>
              </a:rPr>
            </a:br>
            <a:r>
              <a:rPr lang="ru-RU" sz="4900" b="1" i="1" dirty="0" smtClean="0">
                <a:latin typeface="+mn-lt"/>
              </a:rPr>
              <a:t>Лингвострановедческий проект </a:t>
            </a:r>
            <a:br>
              <a:rPr lang="ru-RU" sz="4900" b="1" i="1" dirty="0" smtClean="0">
                <a:latin typeface="+mn-lt"/>
              </a:rPr>
            </a:br>
            <a:r>
              <a:rPr lang="ru-RU" sz="4900" b="1" i="1" dirty="0" smtClean="0">
                <a:latin typeface="+mn-lt"/>
              </a:rPr>
              <a:t>«Весь мир на ладони»</a:t>
            </a:r>
            <a:br>
              <a:rPr lang="ru-RU" sz="4900" b="1" i="1" dirty="0" smtClean="0">
                <a:latin typeface="+mn-lt"/>
              </a:rPr>
            </a:br>
            <a:r>
              <a:rPr lang="ru-RU" sz="800" b="1" i="1" dirty="0">
                <a:latin typeface="+mn-lt"/>
              </a:rPr>
              <a:t/>
            </a:r>
            <a:br>
              <a:rPr lang="ru-RU" sz="800" b="1" i="1" dirty="0">
                <a:latin typeface="+mn-lt"/>
              </a:rPr>
            </a:br>
            <a:r>
              <a:rPr lang="ru-RU" sz="800" b="1" i="1" dirty="0" smtClean="0">
                <a:latin typeface="+mn-lt"/>
              </a:rPr>
              <a:t/>
            </a:r>
            <a:br>
              <a:rPr lang="ru-RU" sz="800" b="1" i="1" dirty="0" smtClean="0">
                <a:latin typeface="+mn-lt"/>
              </a:rPr>
            </a:br>
            <a:r>
              <a:rPr lang="ru-RU" sz="800" b="1" i="1" dirty="0">
                <a:latin typeface="+mn-lt"/>
              </a:rPr>
              <a:t/>
            </a:r>
            <a:br>
              <a:rPr lang="ru-RU" sz="800" b="1" i="1" dirty="0">
                <a:latin typeface="+mn-lt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Calibri" panose="020F0502020204030204"/>
              </a:rPr>
              <a:t>Школьникам </a:t>
            </a:r>
            <a:r>
              <a:rPr lang="ru-RU" sz="4000" b="1" i="1" dirty="0">
                <a:solidFill>
                  <a:srgbClr val="C00000"/>
                </a:solidFill>
                <a:latin typeface="Calibri" panose="020F0502020204030204"/>
              </a:rPr>
              <a:t>о традициях Великобритании</a:t>
            </a:r>
            <a:r>
              <a:rPr lang="ru-RU" sz="4900" b="1" i="1" dirty="0" smtClean="0">
                <a:latin typeface="+mn-lt"/>
              </a:rPr>
              <a:t/>
            </a:r>
            <a:br>
              <a:rPr lang="ru-RU" sz="4900" b="1" i="1" dirty="0" smtClean="0">
                <a:latin typeface="+mn-lt"/>
              </a:rPr>
            </a:br>
            <a:r>
              <a:rPr lang="ru-RU" sz="4900" b="1" i="1" dirty="0" smtClean="0">
                <a:latin typeface="+mn-lt"/>
              </a:rPr>
              <a:t/>
            </a:r>
            <a:br>
              <a:rPr lang="ru-RU" sz="4900" b="1" i="1" dirty="0" smtClean="0">
                <a:latin typeface="+mn-lt"/>
              </a:rPr>
            </a:br>
            <a:r>
              <a:rPr lang="ru-RU" dirty="0"/>
              <a:t/>
            </a:r>
            <a:br>
              <a:rPr lang="ru-RU" dirty="0"/>
            </a:br>
            <a:endParaRPr lang="ru-RU" b="1" i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77" y="2598263"/>
            <a:ext cx="6838983" cy="3727246"/>
          </a:xfrm>
          <a:ln w="2222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13" y="2598263"/>
            <a:ext cx="3526704" cy="2642677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689" y="3610331"/>
            <a:ext cx="848752" cy="118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3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36000"/>
                <a:lumOff val="6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atin typeface="+mn-lt"/>
              </a:rPr>
              <a:t/>
            </a:r>
            <a:br>
              <a:rPr lang="ru-RU" b="1" i="1" dirty="0" smtClean="0">
                <a:latin typeface="+mn-lt"/>
              </a:rPr>
            </a:br>
            <a:endParaRPr lang="ru-RU" b="1" i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49720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4400" b="1" i="1" dirty="0" smtClean="0"/>
              <a:t>Клуб общения на английском языке </a:t>
            </a:r>
          </a:p>
          <a:p>
            <a:pPr marL="0" indent="0">
              <a:buNone/>
            </a:pPr>
            <a:r>
              <a:rPr lang="ru-RU" sz="4400" b="1" i="1" dirty="0"/>
              <a:t> </a:t>
            </a:r>
            <a:r>
              <a:rPr lang="ru-RU" sz="4400" b="1" i="1" dirty="0" smtClean="0"/>
              <a:t>               с носителем языка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3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4"/>
          <a:stretch/>
        </p:blipFill>
        <p:spPr>
          <a:xfrm>
            <a:off x="6194350" y="2144085"/>
            <a:ext cx="5647661" cy="353140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/>
          <a:stretch/>
        </p:blipFill>
        <p:spPr>
          <a:xfrm>
            <a:off x="339865" y="2144085"/>
            <a:ext cx="5504497" cy="353140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384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34886" y="195943"/>
            <a:ext cx="13299939" cy="1325563"/>
          </a:xfrm>
        </p:spPr>
        <p:txBody>
          <a:bodyPr>
            <a:normAutofit fontScale="90000"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b="1" i="1" dirty="0" smtClean="0">
                <a:solidFill>
                  <a:prstClr val="black"/>
                </a:solidFill>
                <a:latin typeface="+mn-lt"/>
              </a:rPr>
              <a:t>       </a:t>
            </a:r>
            <a:br>
              <a:rPr lang="ru-RU" b="1" i="1" dirty="0" smtClean="0">
                <a:solidFill>
                  <a:prstClr val="black"/>
                </a:solidFill>
                <a:latin typeface="+mn-lt"/>
              </a:rPr>
            </a:br>
            <a:r>
              <a:rPr lang="ru-RU" b="1" i="1" dirty="0">
                <a:solidFill>
                  <a:prstClr val="black"/>
                </a:solidFill>
                <a:latin typeface="+mn-lt"/>
              </a:rPr>
              <a:t/>
            </a:r>
            <a:br>
              <a:rPr lang="ru-RU" b="1" i="1" dirty="0">
                <a:solidFill>
                  <a:prstClr val="black"/>
                </a:solidFill>
                <a:latin typeface="+mn-lt"/>
              </a:rPr>
            </a:br>
            <a:r>
              <a:rPr lang="ru-RU" b="1" i="1" dirty="0" smtClean="0">
                <a:solidFill>
                  <a:prstClr val="black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prstClr val="black"/>
                </a:solidFill>
                <a:latin typeface="+mn-lt"/>
              </a:rPr>
            </a:br>
            <a:r>
              <a:rPr lang="ru-RU" b="1" i="1" dirty="0" smtClean="0">
                <a:solidFill>
                  <a:prstClr val="black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prstClr val="black"/>
                </a:solidFill>
                <a:latin typeface="+mn-lt"/>
              </a:rPr>
            </a:br>
            <a:r>
              <a:rPr lang="ru-RU" b="1" i="1" dirty="0">
                <a:solidFill>
                  <a:prstClr val="black"/>
                </a:solidFill>
                <a:latin typeface="+mn-lt"/>
              </a:rPr>
              <a:t/>
            </a:r>
            <a:br>
              <a:rPr lang="ru-RU" b="1" i="1" dirty="0">
                <a:solidFill>
                  <a:prstClr val="black"/>
                </a:solidFill>
                <a:latin typeface="+mn-lt"/>
              </a:rPr>
            </a:br>
            <a:r>
              <a:rPr lang="ru-RU" b="1" i="1" dirty="0" smtClean="0">
                <a:solidFill>
                  <a:prstClr val="black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prstClr val="black"/>
                </a:solidFill>
                <a:latin typeface="+mn-lt"/>
              </a:rPr>
            </a:br>
            <a:r>
              <a:rPr lang="ru-RU" b="1" i="1" dirty="0" smtClean="0">
                <a:solidFill>
                  <a:prstClr val="black"/>
                </a:solidFill>
                <a:latin typeface="+mn-lt"/>
              </a:rPr>
              <a:t>                       </a:t>
            </a:r>
            <a:br>
              <a:rPr lang="ru-RU" b="1" i="1" dirty="0" smtClean="0">
                <a:solidFill>
                  <a:prstClr val="black"/>
                </a:solidFill>
                <a:latin typeface="+mn-lt"/>
              </a:rPr>
            </a:br>
            <a:r>
              <a:rPr lang="ru-RU" b="1" i="1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b="1" i="1" dirty="0" smtClean="0">
                <a:solidFill>
                  <a:prstClr val="black"/>
                </a:solidFill>
                <a:latin typeface="+mn-lt"/>
              </a:rPr>
              <a:t>                </a:t>
            </a:r>
            <a:br>
              <a:rPr lang="ru-RU" b="1" i="1" dirty="0" smtClean="0">
                <a:solidFill>
                  <a:prstClr val="black"/>
                </a:solidFill>
                <a:latin typeface="+mn-lt"/>
              </a:rPr>
            </a:br>
            <a:r>
              <a:rPr lang="ru-RU" b="1" i="1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b="1" i="1" dirty="0" smtClean="0">
                <a:solidFill>
                  <a:prstClr val="black"/>
                </a:solidFill>
                <a:latin typeface="+mn-lt"/>
              </a:rPr>
              <a:t>   </a:t>
            </a:r>
            <a:br>
              <a:rPr lang="ru-RU" b="1" i="1" dirty="0" smtClean="0">
                <a:solidFill>
                  <a:prstClr val="black"/>
                </a:solidFill>
                <a:latin typeface="+mn-lt"/>
              </a:rPr>
            </a:br>
            <a:r>
              <a:rPr lang="ru-RU" b="1" i="1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b="1" i="1" dirty="0" smtClean="0">
                <a:solidFill>
                  <a:prstClr val="black"/>
                </a:solidFill>
                <a:latin typeface="+mn-lt"/>
              </a:rPr>
              <a:t> Национальная библиотека Республики Татарстан</a:t>
            </a:r>
            <a:br>
              <a:rPr lang="ru-RU" b="1" i="1" dirty="0" smtClean="0">
                <a:solidFill>
                  <a:prstClr val="black"/>
                </a:solidFill>
                <a:latin typeface="+mn-lt"/>
              </a:rPr>
            </a:br>
            <a:r>
              <a:rPr lang="ru-RU" b="1" i="1" dirty="0" smtClean="0">
                <a:solidFill>
                  <a:prstClr val="black"/>
                </a:solidFill>
                <a:latin typeface="+mn-lt"/>
              </a:rPr>
              <a:t>                      </a:t>
            </a:r>
            <a:br>
              <a:rPr lang="ru-RU" b="1" i="1" dirty="0" smtClean="0">
                <a:solidFill>
                  <a:prstClr val="black"/>
                </a:solidFill>
                <a:latin typeface="+mn-lt"/>
              </a:rPr>
            </a:br>
            <a:r>
              <a:rPr lang="ru-RU" b="1" i="1" dirty="0" smtClean="0">
                <a:solidFill>
                  <a:prstClr val="black"/>
                </a:solidFill>
                <a:latin typeface="+mn-lt"/>
              </a:rPr>
              <a:t>                                                       </a:t>
            </a:r>
            <a:r>
              <a:rPr lang="ru-RU" sz="4900" b="1" i="1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Отдел </a:t>
            </a:r>
            <a:r>
              <a:rPr lang="ru-RU" sz="4900" b="1" i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литературы </a:t>
            </a:r>
            <a:r>
              <a:rPr lang="ru-RU" sz="4900" b="1" i="1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900" b="1" i="1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900" b="1" i="1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на </a:t>
            </a:r>
            <a:r>
              <a:rPr lang="ru-RU" sz="4900" b="1" i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иностранных языках </a:t>
            </a:r>
            <a:r>
              <a:rPr lang="ru-RU" sz="4900" b="1" i="1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9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9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900" b="1" i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br>
              <a:rPr lang="ru-RU" sz="4900" b="1" i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9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900" b="1" i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Адрес</a:t>
            </a:r>
            <a:r>
              <a:rPr lang="ru-RU" sz="49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ул. </a:t>
            </a:r>
            <a:r>
              <a:rPr lang="ru-RU" sz="4900" b="1" i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К. </a:t>
            </a:r>
            <a:r>
              <a:rPr lang="ru-RU" sz="49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Маркса, 36 </a:t>
            </a:r>
            <a:br>
              <a:rPr lang="ru-RU" sz="49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900" b="1" i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Тел</a:t>
            </a:r>
            <a:r>
              <a:rPr lang="ru-RU" sz="49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4900" b="1" i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49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292 50 49, 292 25 20 </a:t>
            </a:r>
            <a:br>
              <a:rPr lang="ru-RU" sz="49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900" b="1" i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br>
              <a:rPr lang="ru-RU" sz="4900" b="1" i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900" b="1" i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ru-RU" sz="4900" b="1" i="1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Спасибо </a:t>
            </a:r>
            <a:r>
              <a:rPr lang="ru-RU" sz="4900" b="1" i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 внимание!</a:t>
            </a:r>
            <a:br>
              <a:rPr lang="ru-RU" sz="4900" b="1" i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900" b="1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77525" y="28543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44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60" y="1521506"/>
            <a:ext cx="5233035" cy="428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06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47387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51635" y="-419673"/>
            <a:ext cx="10828495" cy="200342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ru-RU" sz="4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 проекты отдела </a:t>
            </a:r>
            <a:endParaRPr lang="en-US" sz="4400" i="1" dirty="0"/>
          </a:p>
          <a:p>
            <a:pPr marL="0" indent="0">
              <a:buNone/>
            </a:pPr>
            <a:endParaRPr lang="ru-RU" sz="4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4208369" y="2366151"/>
            <a:ext cx="834600" cy="36845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76" y="1185709"/>
            <a:ext cx="3657917" cy="48650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908" y="1185709"/>
            <a:ext cx="6511092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6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21" y="2371479"/>
            <a:ext cx="9030258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+mn-lt"/>
              </a:rPr>
              <a:t>Проекты</a:t>
            </a:r>
            <a:endParaRPr lang="ru-RU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6253">
            <a:off x="2105722" y="951598"/>
            <a:ext cx="2125183" cy="14344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8564">
            <a:off x="3299166" y="2399973"/>
            <a:ext cx="1284333" cy="1115961"/>
          </a:xfrm>
          <a:prstGeom prst="rect">
            <a:avLst/>
          </a:prstGeom>
        </p:spPr>
      </p:pic>
      <p:sp>
        <p:nvSpPr>
          <p:cNvPr id="11" name="Text Box 365"/>
          <p:cNvSpPr txBox="1">
            <a:spLocks noChangeArrowheads="1"/>
          </p:cNvSpPr>
          <p:nvPr/>
        </p:nvSpPr>
        <p:spPr bwMode="auto">
          <a:xfrm>
            <a:off x="5697420" y="516693"/>
            <a:ext cx="587654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000000"/>
                </a:solidFill>
              </a:rPr>
              <a:t>Литературный проект «Я – читатель»</a:t>
            </a:r>
            <a:endParaRPr lang="ru-RU" sz="4000" b="1" i="1" dirty="0">
              <a:solidFill>
                <a:srgbClr val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28474" y="3959581"/>
            <a:ext cx="83763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base">
              <a:spcAft>
                <a:spcPct val="0"/>
              </a:spcAft>
            </a:pPr>
            <a:r>
              <a:rPr lang="ru-RU" sz="4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Клуб общения на английском языке </a:t>
            </a:r>
            <a:endParaRPr lang="ru-RU" sz="4000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spcAft>
                <a:spcPct val="0"/>
              </a:spcAft>
            </a:pPr>
            <a:r>
              <a:rPr lang="ru-RU" sz="4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с </a:t>
            </a:r>
            <a:r>
              <a:rPr lang="ru-RU" sz="4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носителем </a:t>
            </a:r>
            <a:r>
              <a:rPr lang="ru-RU" sz="4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языка</a:t>
            </a:r>
            <a:endParaRPr lang="ru-RU" sz="4000" b="1" i="1" dirty="0">
              <a:solidFill>
                <a:srgbClr val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00420" y="1998295"/>
            <a:ext cx="81289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4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Лингвострановедческий </a:t>
            </a:r>
            <a:r>
              <a:rPr lang="ru-RU" sz="4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«Весь мир на ладони» </a:t>
            </a:r>
            <a:endParaRPr lang="ru-RU" sz="4000" b="1" i="1" dirty="0">
              <a:solidFill>
                <a:srgbClr val="0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40983">
            <a:off x="1114027" y="3523224"/>
            <a:ext cx="204233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1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1661" y="367571"/>
            <a:ext cx="12480217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              </a:t>
            </a:r>
            <a:endParaRPr lang="ru-RU" sz="40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041" y="528612"/>
            <a:ext cx="1054004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 smtClean="0"/>
              <a:t> </a:t>
            </a:r>
            <a:r>
              <a:rPr lang="ru-RU" sz="4400" b="1" i="1" dirty="0" smtClean="0"/>
              <a:t>Литературный проект «Я-читатель»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54" y="1433662"/>
            <a:ext cx="4942903" cy="428358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644" y="1433661"/>
            <a:ext cx="5711444" cy="428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40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688" y="0"/>
            <a:ext cx="12220007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latin typeface="+mn-lt"/>
              </a:rPr>
              <a:t>Занятия - презентации</a:t>
            </a:r>
            <a:br>
              <a:rPr lang="ru-RU" b="1" i="1" dirty="0" smtClean="0">
                <a:latin typeface="+mn-lt"/>
              </a:rPr>
            </a:br>
            <a:endParaRPr lang="ru-RU" i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91" y="774332"/>
            <a:ext cx="4546856" cy="280121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00009" y="774332"/>
            <a:ext cx="4079362" cy="277640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008" y="3869362"/>
            <a:ext cx="4079363" cy="2754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691" y="3869362"/>
            <a:ext cx="4546856" cy="275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7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6065" y="-318536"/>
            <a:ext cx="10515600" cy="1325563"/>
          </a:xfrm>
        </p:spPr>
        <p:txBody>
          <a:bodyPr/>
          <a:lstStyle/>
          <a:p>
            <a:r>
              <a:rPr lang="ru-RU" b="1" i="1" dirty="0" smtClean="0">
                <a:latin typeface="+mn-lt"/>
              </a:rPr>
              <a:t>Библиотечные уроки</a:t>
            </a:r>
            <a:endParaRPr lang="ru-RU" b="1" i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643" y="825334"/>
            <a:ext cx="3702844" cy="278022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88845" y="825334"/>
            <a:ext cx="4075889" cy="278022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329" y="3743904"/>
            <a:ext cx="3809471" cy="28602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47" y="3743904"/>
            <a:ext cx="4124187" cy="28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5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0914" y="152853"/>
            <a:ext cx="10515600" cy="1325563"/>
          </a:xfrm>
        </p:spPr>
        <p:txBody>
          <a:bodyPr/>
          <a:lstStyle/>
          <a:p>
            <a:pPr lvl="0">
              <a:spcBef>
                <a:spcPts val="1000"/>
              </a:spcBef>
            </a:pPr>
            <a:r>
              <a:rPr lang="ru-RU" b="1" i="1" dirty="0" smtClean="0">
                <a:solidFill>
                  <a:prstClr val="black"/>
                </a:solidFill>
                <a:latin typeface="Calibri" panose="020F0502020204030204"/>
              </a:rPr>
              <a:t>Читательское портфолио</a:t>
            </a:r>
            <a:r>
              <a:rPr lang="ru-RU" b="1" i="1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ru-RU" b="1" i="1" dirty="0">
                <a:solidFill>
                  <a:prstClr val="black"/>
                </a:solidFill>
                <a:latin typeface="Calibri" panose="020F0502020204030204"/>
              </a:rPr>
            </a:br>
            <a:endParaRPr lang="ru-RU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7816" y="1158410"/>
            <a:ext cx="7195655" cy="540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" t="382" r="10366" b="8780"/>
          <a:stretch/>
        </p:blipFill>
        <p:spPr>
          <a:xfrm>
            <a:off x="6400800" y="1126671"/>
            <a:ext cx="5381469" cy="3687437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25400" sx="102000" sy="102000" algn="ctr" rotWithShape="0">
              <a:srgbClr val="FFFF00">
                <a:alpha val="40000"/>
              </a:srgbClr>
            </a:outerShdw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4" r="3429"/>
          <a:stretch/>
        </p:blipFill>
        <p:spPr>
          <a:xfrm>
            <a:off x="409731" y="1126671"/>
            <a:ext cx="5486400" cy="3687437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25400" sx="102000" sy="102000" algn="ctr" rotWithShape="0">
              <a:srgbClr val="FFFF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394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471" y="1248914"/>
            <a:ext cx="5749133" cy="364644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96" y="1277136"/>
            <a:ext cx="5389331" cy="36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42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704</Words>
  <Application>Microsoft Office PowerPoint</Application>
  <PresentationFormat>Широкоэкранный</PresentationFormat>
  <Paragraphs>64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               Национальная библиотека Республики Татарстан                      отдел литературы на иностранных языках                              </vt:lpstr>
      <vt:lpstr>    </vt:lpstr>
      <vt:lpstr>Проекты</vt:lpstr>
      <vt:lpstr>              </vt:lpstr>
      <vt:lpstr>Занятия - презентации </vt:lpstr>
      <vt:lpstr>Библиотечные уроки</vt:lpstr>
      <vt:lpstr>Читательское портфолио </vt:lpstr>
      <vt:lpstr>Презентация PowerPoint</vt:lpstr>
      <vt:lpstr>Презентация PowerPoint</vt:lpstr>
      <vt:lpstr> Лингвострановедческий проект  «Весь мир на ладони»    Школьникам о традициях Великобритании   </vt:lpstr>
      <vt:lpstr> </vt:lpstr>
      <vt:lpstr>                                                              Национальная библиотека Республики Татарстан                                                                               Отдел литературы                                              на иностранных языках                                 Адрес: ул. К. Маркса, 36                         Тел. : 292 50 49, 292 25 20                                                       Спасибо за внимание!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Талия</dc:creator>
  <cp:lastModifiedBy>user</cp:lastModifiedBy>
  <cp:revision>281</cp:revision>
  <dcterms:created xsi:type="dcterms:W3CDTF">2017-12-09T15:54:16Z</dcterms:created>
  <dcterms:modified xsi:type="dcterms:W3CDTF">2018-09-23T07:51:08Z</dcterms:modified>
</cp:coreProperties>
</file>